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46CD3B-8C84-460A-854F-970464756D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C858F7-B61E-4AB5-BC64-CE940D6120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8175" y="333375"/>
            <a:ext cx="6707188" cy="6477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it-IT">
                <a:solidFill>
                  <a:srgbClr val="CC3300"/>
                </a:solidFill>
                <a:latin typeface="Arial Narrow" pitchFamily="34" charset="0"/>
              </a:rPr>
              <a:t>IL GRUPPO GALLETTI</a:t>
            </a:r>
          </a:p>
        </p:txBody>
      </p:sp>
      <p:sp>
        <p:nvSpPr>
          <p:cNvPr id="26460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46024" name="Rectangle 8"/>
          <p:cNvSpPr>
            <a:spLocks noChangeArrowheads="1"/>
          </p:cNvSpPr>
          <p:nvPr/>
        </p:nvSpPr>
        <p:spPr bwMode="auto">
          <a:xfrm>
            <a:off x="0" y="833438"/>
            <a:ext cx="9144000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l-GR" sz="4000" b="1">
                <a:solidFill>
                  <a:srgbClr val="0066CC"/>
                </a:solidFill>
              </a:rPr>
              <a:t>Σύγκριση </a:t>
            </a:r>
            <a:endParaRPr lang="en-US" sz="4000" b="1">
              <a:solidFill>
                <a:srgbClr val="0066CC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4000" b="1">
                <a:solidFill>
                  <a:srgbClr val="0066CC"/>
                </a:solidFill>
              </a:rPr>
              <a:t>συστήματος </a:t>
            </a:r>
            <a:r>
              <a:rPr lang="en-US" sz="4000" b="1">
                <a:solidFill>
                  <a:srgbClr val="0066CC"/>
                </a:solidFill>
              </a:rPr>
              <a:t>VRV </a:t>
            </a:r>
          </a:p>
          <a:p>
            <a:pPr eaLnBrk="0" hangingPunct="0">
              <a:spcBef>
                <a:spcPct val="50000"/>
              </a:spcBef>
            </a:pPr>
            <a:r>
              <a:rPr lang="el-GR" sz="4000" b="1">
                <a:solidFill>
                  <a:srgbClr val="0066CC"/>
                </a:solidFill>
              </a:rPr>
              <a:t>με </a:t>
            </a:r>
            <a:endParaRPr lang="en-US" sz="4000" b="1">
              <a:solidFill>
                <a:srgbClr val="0066CC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4000" b="1">
                <a:solidFill>
                  <a:srgbClr val="0066CC"/>
                </a:solidFill>
              </a:rPr>
              <a:t>σύστημα Νερού </a:t>
            </a:r>
            <a:endParaRPr lang="en-US" sz="4000" b="1">
              <a:solidFill>
                <a:srgbClr val="0066CC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l-GR" sz="4000" b="1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36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en-GB" sz="36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en-GB" sz="24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it-IT" sz="2400" b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646025" name="Picture 9" descr="Sca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138" y="5891213"/>
            <a:ext cx="24971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46026" name="Text Box 10"/>
          <p:cNvSpPr txBox="1">
            <a:spLocks noChangeArrowheads="1"/>
          </p:cNvSpPr>
          <p:nvPr/>
        </p:nvSpPr>
        <p:spPr bwMode="auto">
          <a:xfrm>
            <a:off x="7092950" y="450850"/>
            <a:ext cx="118745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u="sng">
                <a:solidFill>
                  <a:srgbClr val="CC3300"/>
                </a:solidFill>
                <a:latin typeface="Arial Narrow" pitchFamily="34" charset="0"/>
              </a:rPr>
              <a:t>Τ</a:t>
            </a:r>
            <a:r>
              <a:rPr lang="en-US" sz="2200" u="sng">
                <a:solidFill>
                  <a:srgbClr val="CC3300"/>
                </a:solidFill>
                <a:latin typeface="Arial Narrow" pitchFamily="34" charset="0"/>
              </a:rPr>
              <a:t>sitsos</a:t>
            </a:r>
            <a:endParaRPr lang="el-GR" sz="2200" u="sng">
              <a:solidFill>
                <a:srgbClr val="CC3300"/>
              </a:solidFill>
              <a:latin typeface="Arial Narrow" pitchFamily="34" charset="0"/>
            </a:endParaRPr>
          </a:p>
          <a:p>
            <a:r>
              <a:rPr lang="it-IT" sz="1000">
                <a:solidFill>
                  <a:schemeClr val="bg1"/>
                </a:solidFill>
                <a:latin typeface="Arial Narrow" pitchFamily="34" charset="0"/>
              </a:rPr>
              <a:t>www.tsitsos.gr</a:t>
            </a:r>
          </a:p>
          <a:p>
            <a:endParaRPr lang="it-IT" sz="1000">
              <a:latin typeface="Arial Narrow" pitchFamily="34" charset="0"/>
            </a:endParaRPr>
          </a:p>
          <a:p>
            <a:pPr algn="l">
              <a:spcBef>
                <a:spcPct val="50000"/>
              </a:spcBef>
            </a:pPr>
            <a:endParaRPr lang="it-IT" sz="1000">
              <a:solidFill>
                <a:srgbClr val="CC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64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4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4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264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64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64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2000" fill="hold"/>
                                        <p:tgtEl>
                                          <p:spTgt spid="264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64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64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264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64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64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9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r>
              <a:rPr lang="el-GR"/>
              <a:t>ΣΥΓΚΡΙΣΗ </a:t>
            </a:r>
            <a:r>
              <a:rPr lang="en-US"/>
              <a:t>VRV-NERO</a:t>
            </a:r>
            <a:endParaRPr lang="el-GR"/>
          </a:p>
        </p:txBody>
      </p:sp>
      <p:graphicFrame>
        <p:nvGraphicFramePr>
          <p:cNvPr id="2642947" name="Group 3"/>
          <p:cNvGraphicFramePr>
            <a:graphicFrameLocks noGrp="1"/>
          </p:cNvGraphicFramePr>
          <p:nvPr/>
        </p:nvGraphicFramePr>
        <p:xfrm>
          <a:off x="0" y="914400"/>
          <a:ext cx="9144000" cy="5770565"/>
        </p:xfrm>
        <a:graphic>
          <a:graphicData uri="http://schemas.openxmlformats.org/drawingml/2006/table">
            <a:tbl>
              <a:tblPr/>
              <a:tblGrid>
                <a:gridCol w="715963"/>
                <a:gridCol w="1149350"/>
                <a:gridCol w="923925"/>
                <a:gridCol w="1028700"/>
                <a:gridCol w="895350"/>
                <a:gridCol w="865187"/>
                <a:gridCol w="715963"/>
                <a:gridCol w="881062"/>
                <a:gridCol w="715963"/>
                <a:gridCol w="1252537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V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15 KW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2.550,00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595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6.480,00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3,51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R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590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6.450,00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20,20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V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610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6.570,00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42,71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ΠΑΡΑΔΕΙΓΜΑ Β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V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30 KW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3.750,00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595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11.610,00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8,81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R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590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11.550,00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26,62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V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610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11.790,00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55,19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ΠΑΡΑΔΕΙΓΜΑ Γ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V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45 KW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6.350,00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595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18.140,00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17,40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R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590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18.050,00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36,23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V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610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18.410,00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67,93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3970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683502"/>
        </p:xfrm>
        <a:graphic>
          <a:graphicData uri="http://schemas.openxmlformats.org/drawingml/2006/table">
            <a:tbl>
              <a:tblPr/>
              <a:tblGrid>
                <a:gridCol w="715963"/>
                <a:gridCol w="1147762"/>
                <a:gridCol w="925513"/>
                <a:gridCol w="1030287"/>
                <a:gridCol w="893763"/>
                <a:gridCol w="865187"/>
                <a:gridCol w="717550"/>
                <a:gridCol w="879475"/>
                <a:gridCol w="715963"/>
                <a:gridCol w="1252537"/>
              </a:tblGrid>
              <a:tr h="377825">
                <a:tc gridSpan="10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ΠΑΡΑΔΕΙΓΜΑ Α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N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KAΣΕΤΑ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ΤΟΙΧΟΥ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ΔΑΠΕΔΟΥ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ΤΕΜΑΧΙΑ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ΧΕΙΡΙΣΤΗΡΙΑ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ΣΥΝΟΛΟ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ΔΙΑΦΟΡΑ ΚΟΣΤΟΥΣ ΣΥΣΤΗΜΑΤΟΣ €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Ε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15 ΚW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3.290,00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455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6.260,00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-220,00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Ρ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306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5.366,00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-1.084,00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Ο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187,94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31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4.603,64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-1.966,36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gridSpan="10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ΠΑΡΑΔΕΙΓΜΑ Β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ΝΕ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30 KW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4.970,00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455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10.670,00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-940,00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Ρ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306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9.122,00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-2.428,00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Ο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187,94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31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7.597,28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-4.192,72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gridSpan="10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ΠΑΡΑΔΕΙΓΜΑ Γ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92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ΝΕ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45 KW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7.022,00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455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15.452,00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-2.688,00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Ρ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306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40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13.250,00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-4.800,00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Ο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 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187,94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18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31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10.962,92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Greek" charset="-95"/>
                          <a:cs typeface="Arial" pitchFamily="34" charset="0"/>
                        </a:rPr>
                        <a:t>0,00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4994" name="Object 2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Γράφημα" r:id="rId3" imgW="7677302" imgH="4800600" progId="Excel.Sheet.8">
              <p:embed/>
            </p:oleObj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4071934" y="1571612"/>
            <a:ext cx="214314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5286380" y="1571612"/>
            <a:ext cx="214314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4286248" y="1500174"/>
            <a:ext cx="5715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VRV</a:t>
            </a:r>
            <a:endParaRPr lang="el-GR" sz="15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500694" y="1500174"/>
            <a:ext cx="12858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b="1" dirty="0" smtClean="0"/>
              <a:t>ΝΕΡΟ</a:t>
            </a:r>
            <a:endParaRPr lang="el-GR" sz="15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171</Words>
  <PresentationFormat>Προβολή στην οθόνη (4:3)</PresentationFormat>
  <Paragraphs>184</Paragraphs>
  <Slides>4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6" baseType="lpstr">
      <vt:lpstr>Θέμα του Office</vt:lpstr>
      <vt:lpstr>Γράφημα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any</cp:lastModifiedBy>
  <cp:revision>2</cp:revision>
  <dcterms:modified xsi:type="dcterms:W3CDTF">2015-01-26T11:19:07Z</dcterms:modified>
</cp:coreProperties>
</file>